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9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306" r:id="rId4"/>
    <p:sldId id="376" r:id="rId5"/>
    <p:sldId id="259" r:id="rId6"/>
    <p:sldId id="285" r:id="rId7"/>
    <p:sldId id="377" r:id="rId8"/>
    <p:sldId id="286" r:id="rId9"/>
    <p:sldId id="352" r:id="rId10"/>
    <p:sldId id="353" r:id="rId11"/>
    <p:sldId id="354" r:id="rId12"/>
    <p:sldId id="371" r:id="rId13"/>
    <p:sldId id="372" r:id="rId14"/>
    <p:sldId id="261" r:id="rId15"/>
    <p:sldId id="292" r:id="rId16"/>
    <p:sldId id="378" r:id="rId17"/>
    <p:sldId id="374" r:id="rId18"/>
    <p:sldId id="375" r:id="rId19"/>
    <p:sldId id="379" r:id="rId20"/>
    <p:sldId id="380" r:id="rId21"/>
    <p:sldId id="381" r:id="rId22"/>
    <p:sldId id="383" r:id="rId23"/>
    <p:sldId id="395" r:id="rId24"/>
    <p:sldId id="382" r:id="rId25"/>
    <p:sldId id="384" r:id="rId26"/>
    <p:sldId id="386" r:id="rId27"/>
    <p:sldId id="388" r:id="rId28"/>
    <p:sldId id="389" r:id="rId29"/>
    <p:sldId id="390" r:id="rId30"/>
    <p:sldId id="295" r:id="rId31"/>
    <p:sldId id="391" r:id="rId32"/>
    <p:sldId id="397" r:id="rId33"/>
    <p:sldId id="394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33"/>
    <a:srgbClr val="FFFF00"/>
    <a:srgbClr val="FF0000"/>
    <a:srgbClr val="00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96" autoAdjust="0"/>
    <p:restoredTop sz="90929"/>
  </p:normalViewPr>
  <p:slideViewPr>
    <p:cSldViewPr>
      <p:cViewPr varScale="1">
        <p:scale>
          <a:sx n="74" d="100"/>
          <a:sy n="74" d="100"/>
        </p:scale>
        <p:origin x="3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5740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ctr" defTabSz="931863">
              <a:defRPr sz="20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Introduction to IT and Systems Management </a:t>
            </a:r>
            <a:endParaRPr lang="en-US" sz="12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7800" y="228600"/>
            <a:ext cx="1143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2000" y="85344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534400"/>
            <a:ext cx="2276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9FA9B1E-043F-4FE5-96EE-29F7D9ED2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15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98EADE3-716B-4017-9CF8-C1F4A70BF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8885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53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Introduction to IT and Systems Management 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Introduction to IT and Systems Management </a:t>
            </a:r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04BD0-B27B-4961-A52A-DDA6D46660DE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554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19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41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66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3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13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51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453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5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7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12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02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858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26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88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779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77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857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467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758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438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5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23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6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48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226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12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46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40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57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IT and Systems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ADE3-716B-4017-9CF8-C1F4A70BFF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74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63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Introduction to IT and Systems Management </a:t>
            </a: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Introduction to IT and Systems Management </a:t>
            </a:r>
          </a:p>
        </p:txBody>
      </p:sp>
      <p:sp>
        <p:nvSpPr>
          <p:cNvPr id="563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BB8C0-74B1-48A1-A534-D132266B6336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4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F14204-A0F1-4486-B441-BE21701311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0C85A-D47D-418D-9B14-475F518A4C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AD73B-43D9-4F8A-AE60-ACF18A57B9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4D454-10C0-4644-8DE2-1F1A88059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D8BB-51A2-4F52-B382-CC5883AE7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3062-0BF2-4D89-B82C-279B1E971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0D236-0837-41AF-A2E6-359EEAB947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92DB09E-0BB7-4BB5-AD4D-08E49A4F70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8B0ED-5A1E-4D59-AA46-1B6FB11C9D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F14F4-F27C-4D69-8239-EAE53B467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DFD64-1683-4424-A824-0E0D64F445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EEFF-E24F-4935-84C4-854B582DA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DE026-B416-476C-AD2B-392C54F039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92E2DDFC-F8E7-4435-BC81-FA67949350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FAEC518-CABF-47A9-B030-1A9049C0DC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92" r:id="rId2"/>
    <p:sldLayoutId id="2147484293" r:id="rId3"/>
    <p:sldLayoutId id="2147484294" r:id="rId4"/>
    <p:sldLayoutId id="2147484295" r:id="rId5"/>
    <p:sldLayoutId id="2147484296" r:id="rId6"/>
    <p:sldLayoutId id="2147484297" r:id="rId7"/>
    <p:sldLayoutId id="2147484298" r:id="rId8"/>
    <p:sldLayoutId id="2147484299" r:id="rId9"/>
    <p:sldLayoutId id="2147484300" r:id="rId10"/>
    <p:sldLayoutId id="2147484301" r:id="rId11"/>
    <p:sldLayoutId id="2147484302" r:id="rId12"/>
    <p:sldLayoutId id="2147484303" r:id="rId13"/>
    <p:sldLayoutId id="2147484304" r:id="rId14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5BA6DB1A-8B67-41DD-B209-42EF89BF6E7A}" type="slidenum">
              <a:rPr lang="en-US" sz="1400" smtClean="0">
                <a:solidFill>
                  <a:srgbClr val="CCECFF"/>
                </a:solidFill>
              </a:rPr>
              <a:pPr/>
              <a:t>1</a:t>
            </a:fld>
            <a:endParaRPr lang="en-US" sz="1400" smtClean="0">
              <a:solidFill>
                <a:srgbClr val="CCECFF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8686800" cy="2362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1: </a:t>
            </a:r>
            <a:b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Introducing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Systems </a:t>
            </a:r>
            <a:endParaRPr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6838"/>
            <a:ext cx="8763000" cy="1046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 of Computers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572000" cy="52578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Computers allow companies to keep large amounts of information at hand.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smtClean="0"/>
              <a:t>Databases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Makes ordering and tracking resources quicker and easier.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Allows people to have meetings from different locations.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Helps in information management which eases the process of decision making .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Computers allow people across the world to communicate easily.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</p:txBody>
      </p:sp>
      <p:pic>
        <p:nvPicPr>
          <p:cNvPr id="36871" name="Picture 7" descr="MCj039838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3000" y="1905000"/>
            <a:ext cx="3886200" cy="299720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4D454-10C0-4644-8DE2-1F1A88059D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6838"/>
            <a:ext cx="8686800" cy="969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 of Computers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991" name="Picture 7" descr="j02920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2209800"/>
            <a:ext cx="2755900" cy="2616200"/>
          </a:xfrm>
        </p:spPr>
      </p:pic>
      <p:sp>
        <p:nvSpPr>
          <p:cNvPr id="419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295400"/>
            <a:ext cx="4495800" cy="5257800"/>
          </a:xfrm>
        </p:spPr>
        <p:txBody>
          <a:bodyPr/>
          <a:lstStyle/>
          <a:p>
            <a:pPr eaLnBrk="1" hangingPunct="1"/>
            <a:r>
              <a:rPr lang="en-US" smtClean="0"/>
              <a:t>The Internet allows access to hundreds of online research materials.</a:t>
            </a:r>
          </a:p>
          <a:p>
            <a:pPr eaLnBrk="1" hangingPunct="1"/>
            <a:r>
              <a:rPr lang="en-US" smtClean="0"/>
              <a:t>Allows colleagues to correspond quickly about ongoing research.</a:t>
            </a:r>
          </a:p>
          <a:p>
            <a:pPr eaLnBrk="1" hangingPunct="1"/>
            <a:r>
              <a:rPr lang="en-US" smtClean="0"/>
              <a:t>Eases the process of analysing research data.</a:t>
            </a:r>
          </a:p>
          <a:p>
            <a:pPr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9D8BB-51A2-4F52-B382-CC5883AE7D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 of a Computer System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3689E-8133-401D-B359-49883292534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pPr eaLnBrk="1" hangingPunct="1"/>
            <a:r>
              <a:rPr lang="en-US" smtClean="0"/>
              <a:t>Computer systems have four parts</a:t>
            </a:r>
          </a:p>
          <a:p>
            <a:pPr lvl="1" eaLnBrk="1" hangingPunct="1"/>
            <a:r>
              <a:rPr lang="en-US" smtClean="0"/>
              <a:t>Hardware</a:t>
            </a:r>
          </a:p>
          <a:p>
            <a:pPr lvl="1" eaLnBrk="1" hangingPunct="1"/>
            <a:r>
              <a:rPr lang="en-US" smtClean="0"/>
              <a:t>Software</a:t>
            </a:r>
          </a:p>
          <a:p>
            <a:pPr lvl="1" eaLnBrk="1" hangingPunct="1"/>
            <a:r>
              <a:rPr lang="en-US" smtClean="0"/>
              <a:t>Data</a:t>
            </a:r>
          </a:p>
          <a:p>
            <a:pPr lvl="1" eaLnBrk="1" hangingPunct="1"/>
            <a:r>
              <a:rPr lang="en-US" smtClean="0"/>
              <a:t>User (people)</a:t>
            </a:r>
          </a:p>
          <a:p>
            <a:pPr eaLnBrk="1" hangingPunct="1"/>
            <a:endParaRPr lang="en-US" smtClean="0"/>
          </a:p>
        </p:txBody>
      </p:sp>
      <p:pic>
        <p:nvPicPr>
          <p:cNvPr id="25606" name="Picture 7" descr="D:\My Documents\!books\norton im\chapter1\parts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05000"/>
            <a:ext cx="53467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 of a Computer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CEA3D-B6BC-4C7A-ABBE-B01ABA43F9C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b="1" smtClean="0"/>
              <a:t>Computer hardware: </a:t>
            </a:r>
          </a:p>
          <a:p>
            <a:pPr lvl="1" eaLnBrk="1" hangingPunct="1"/>
            <a:r>
              <a:rPr lang="en-US" smtClean="0"/>
              <a:t>A computer's hardware consists of electronic devices; the parts you can see and touch.</a:t>
            </a:r>
          </a:p>
          <a:p>
            <a:pPr lvl="1" eaLnBrk="1" hangingPunct="1"/>
            <a:r>
              <a:rPr lang="en-US" smtClean="0"/>
              <a:t>Inotherwords these are  tangible parts of a computer.</a:t>
            </a:r>
          </a:p>
          <a:p>
            <a:pPr lvl="1" eaLnBrk="1" hangingPunct="1"/>
            <a:r>
              <a:rPr lang="en-US" smtClean="0"/>
              <a:t>The term "</a:t>
            </a:r>
            <a:r>
              <a:rPr lang="en-US" b="1" smtClean="0"/>
              <a:t>device</a:t>
            </a:r>
            <a:r>
              <a:rPr lang="en-US" smtClean="0"/>
              <a:t>" refers to any piece of hardware used by the computer, such as a keyboard, monitor, modem, mouse, etc.</a:t>
            </a:r>
          </a:p>
          <a:p>
            <a:pPr lvl="1" eaLnBrk="1" hangingPunct="1"/>
            <a:r>
              <a:rPr lang="en-US" smtClean="0"/>
              <a:t>These are mechanical devices that make up the computer.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Hardware Components</a:t>
            </a:r>
          </a:p>
        </p:txBody>
      </p:sp>
      <p:graphicFrame>
        <p:nvGraphicFramePr>
          <p:cNvPr id="1026" name="Object 0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762000" y="2076450"/>
          <a:ext cx="3414713" cy="37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4" imgW="3170222" imgH="3468986" progId="">
                  <p:embed/>
                </p:oleObj>
              </mc:Choice>
              <mc:Fallback>
                <p:oleObj name="Clip" r:id="rId4" imgW="3170222" imgH="3468986" progId="">
                  <p:embed/>
                  <p:pic>
                    <p:nvPicPr>
                      <p:cNvPr id="0" name="Object 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76450"/>
                        <a:ext cx="3414713" cy="373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Display Device (Monitor or LCD screen)</a:t>
            </a:r>
          </a:p>
          <a:p>
            <a:pPr marL="548640" indent="-41148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System Unit</a:t>
            </a:r>
          </a:p>
          <a:p>
            <a:pPr marL="548640" indent="-41148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Floppy disk drive</a:t>
            </a:r>
          </a:p>
          <a:p>
            <a:pPr marL="548640" indent="-41148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CD ROM drive</a:t>
            </a:r>
          </a:p>
          <a:p>
            <a:pPr marL="548640" indent="-41148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Hard disk drive</a:t>
            </a:r>
          </a:p>
          <a:p>
            <a:pPr marL="548640" indent="-41148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Keyboard</a:t>
            </a:r>
          </a:p>
          <a:p>
            <a:pPr marL="548640" indent="-41148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Mouse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1030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78B6FFCA-10C1-42DE-9360-2E73CAD128C1}" type="slidenum">
              <a:rPr lang="en-US" sz="1400" smtClean="0">
                <a:solidFill>
                  <a:schemeClr val="tx1"/>
                </a:solidFill>
              </a:rPr>
              <a:pPr/>
              <a:t>14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 flipH="1">
            <a:off x="2362200" y="2362200"/>
            <a:ext cx="23622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Oval 6"/>
          <p:cNvSpPr>
            <a:spLocks noChangeArrowheads="1"/>
          </p:cNvSpPr>
          <p:nvPr/>
        </p:nvSpPr>
        <p:spPr bwMode="auto">
          <a:xfrm>
            <a:off x="609600" y="3962400"/>
            <a:ext cx="3733800" cy="1447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7"/>
          <p:cNvSpPr>
            <a:spLocks noChangeShapeType="1"/>
          </p:cNvSpPr>
          <p:nvPr/>
        </p:nvSpPr>
        <p:spPr bwMode="auto">
          <a:xfrm flipH="1">
            <a:off x="3352800" y="2971800"/>
            <a:ext cx="13716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8"/>
          <p:cNvSpPr>
            <a:spLocks noChangeShapeType="1"/>
          </p:cNvSpPr>
          <p:nvPr/>
        </p:nvSpPr>
        <p:spPr bwMode="auto">
          <a:xfrm flipH="1">
            <a:off x="2971800" y="3505200"/>
            <a:ext cx="17526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9"/>
          <p:cNvSpPr>
            <a:spLocks noChangeShapeType="1"/>
          </p:cNvSpPr>
          <p:nvPr/>
        </p:nvSpPr>
        <p:spPr bwMode="auto">
          <a:xfrm flipH="1">
            <a:off x="3276600" y="4191000"/>
            <a:ext cx="1371600" cy="838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0"/>
          <p:cNvSpPr>
            <a:spLocks noChangeShapeType="1"/>
          </p:cNvSpPr>
          <p:nvPr/>
        </p:nvSpPr>
        <p:spPr bwMode="auto">
          <a:xfrm flipH="1">
            <a:off x="2209800" y="4724400"/>
            <a:ext cx="2438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 flipH="1">
            <a:off x="3657600" y="5410200"/>
            <a:ext cx="1066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2"/>
          <p:cNvSpPr>
            <a:spLocks noChangeShapeType="1"/>
          </p:cNvSpPr>
          <p:nvPr/>
        </p:nvSpPr>
        <p:spPr bwMode="auto">
          <a:xfrm flipH="1" flipV="1">
            <a:off x="4267200" y="5867400"/>
            <a:ext cx="4572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hardware components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19200"/>
            <a:ext cx="8382000" cy="4876800"/>
          </a:xfrm>
        </p:spPr>
        <p:txBody>
          <a:bodyPr/>
          <a:lstStyle/>
          <a:p>
            <a:pPr eaLnBrk="1" hangingPunct="1"/>
            <a:r>
              <a:rPr lang="en-US" smtClean="0"/>
              <a:t>DVD drive (Digital Versatile Disk)</a:t>
            </a:r>
          </a:p>
          <a:p>
            <a:pPr eaLnBrk="1" hangingPunct="1"/>
            <a:r>
              <a:rPr lang="en-US" smtClean="0"/>
              <a:t>CD writer (Compact disk)</a:t>
            </a:r>
          </a:p>
          <a:p>
            <a:pPr eaLnBrk="1" hangingPunct="1"/>
            <a:r>
              <a:rPr lang="en-US" smtClean="0"/>
              <a:t>Sound card and speakers</a:t>
            </a:r>
          </a:p>
          <a:p>
            <a:pPr eaLnBrk="1" hangingPunct="1"/>
            <a:r>
              <a:rPr lang="en-US" smtClean="0"/>
              <a:t>Modem (Modulate and Demodulate)</a:t>
            </a:r>
          </a:p>
          <a:p>
            <a:pPr eaLnBrk="1" hangingPunct="1"/>
            <a:r>
              <a:rPr lang="en-US" smtClean="0"/>
              <a:t>Printers.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A2A166B8-0121-4DD1-B778-58C51FEF1BFC}" type="slidenum">
              <a:rPr lang="en-US" sz="1400" smtClean="0">
                <a:solidFill>
                  <a:schemeClr val="tx1"/>
                </a:solidFill>
              </a:rPr>
              <a:pPr/>
              <a:t>15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Peripherals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14180936-AB09-4C0A-94C6-C3558DC8DF26}" type="slidenum">
              <a:rPr lang="en-US" sz="1400" smtClean="0">
                <a:solidFill>
                  <a:schemeClr val="tx1"/>
                </a:solidFill>
              </a:rPr>
              <a:pPr/>
              <a:t>16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8675" name="Rectangle 2052"/>
          <p:cNvSpPr>
            <a:spLocks noGrp="1" noChangeArrowheads="1"/>
          </p:cNvSpPr>
          <p:nvPr>
            <p:ph sz="quarter" idx="1"/>
          </p:nvPr>
        </p:nvSpPr>
        <p:spPr>
          <a:xfrm>
            <a:off x="381000" y="1066800"/>
            <a:ext cx="8382000" cy="5257800"/>
          </a:xfrm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peripheral device </a:t>
            </a:r>
            <a:r>
              <a:rPr lang="en-US" smtClean="0"/>
              <a:t>designates equipment that might be added to a computer system to enhance its functionality.</a:t>
            </a:r>
          </a:p>
          <a:p>
            <a:pPr eaLnBrk="1" hangingPunct="1"/>
            <a:r>
              <a:rPr lang="en-US" smtClean="0"/>
              <a:t>Examples:</a:t>
            </a:r>
          </a:p>
          <a:p>
            <a:pPr lvl="1" eaLnBrk="1" hangingPunct="1"/>
            <a:r>
              <a:rPr lang="en-US" smtClean="0"/>
              <a:t>Printer</a:t>
            </a:r>
          </a:p>
          <a:p>
            <a:pPr lvl="1" eaLnBrk="1" hangingPunct="1"/>
            <a:r>
              <a:rPr lang="en-US" smtClean="0"/>
              <a:t>Digital camera</a:t>
            </a:r>
          </a:p>
          <a:p>
            <a:pPr lvl="1" eaLnBrk="1" hangingPunct="1"/>
            <a:r>
              <a:rPr lang="en-US" smtClean="0"/>
              <a:t>Scanner</a:t>
            </a:r>
          </a:p>
          <a:p>
            <a:pPr lvl="1" eaLnBrk="1" hangingPunct="1"/>
            <a:r>
              <a:rPr lang="en-US" smtClean="0"/>
              <a:t>Joystick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 of a Computer System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5A20E-4745-4CF4-AC7F-BB1396D90A2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9699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10600" cy="5181600"/>
          </a:xfrm>
        </p:spPr>
        <p:txBody>
          <a:bodyPr/>
          <a:lstStyle/>
          <a:p>
            <a:pPr eaLnBrk="1" hangingPunct="1"/>
            <a:r>
              <a:rPr lang="en-US" b="1" smtClean="0"/>
              <a:t>Computer Software </a:t>
            </a:r>
          </a:p>
          <a:p>
            <a:pPr lvl="1" eaLnBrk="1" hangingPunct="1"/>
            <a:r>
              <a:rPr lang="en-US" smtClean="0"/>
              <a:t>Is the set of instructions that makes the computer perform tasks. </a:t>
            </a:r>
          </a:p>
          <a:p>
            <a:pPr lvl="1" eaLnBrk="1" hangingPunct="1"/>
            <a:r>
              <a:rPr lang="en-US" smtClean="0"/>
              <a:t>The software is a part of the computer you cannot touch but is very important. </a:t>
            </a:r>
          </a:p>
          <a:p>
            <a:pPr lvl="1" eaLnBrk="1" hangingPunct="1"/>
            <a:r>
              <a:rPr lang="en-US" smtClean="0"/>
              <a:t> The software is all the programming that makes the computer run; controlling everything that the computer does.</a:t>
            </a:r>
          </a:p>
          <a:p>
            <a:pPr lvl="1" eaLnBrk="1" hangingPunct="1"/>
            <a:r>
              <a:rPr lang="en-US" smtClean="0"/>
              <a:t>For any computer to function, it needs to have software installed on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 of a Computer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5E6EA-AF48-488E-A4F0-6A24725AC10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534400" cy="5410200"/>
          </a:xfrm>
        </p:spPr>
        <p:txBody>
          <a:bodyPr/>
          <a:lstStyle/>
          <a:p>
            <a:pPr eaLnBrk="1" hangingPunct="1"/>
            <a:r>
              <a:rPr lang="en-US" b="1" smtClean="0"/>
              <a:t>Data:</a:t>
            </a:r>
          </a:p>
          <a:p>
            <a:pPr lvl="1" eaLnBrk="1" hangingPunct="1"/>
            <a:r>
              <a:rPr lang="en-US" smtClean="0"/>
              <a:t>Data consists of raw facts, which the computer can manipulate and process into information that is useful to people.</a:t>
            </a:r>
          </a:p>
          <a:p>
            <a:pPr lvl="1" eaLnBrk="1" hangingPunct="1"/>
            <a:r>
              <a:rPr lang="en-US" smtClean="0"/>
              <a:t>Computerized data is </a:t>
            </a:r>
            <a:r>
              <a:rPr lang="en-US" b="1" smtClean="0"/>
              <a:t>digital</a:t>
            </a:r>
            <a:r>
              <a:rPr lang="en-US" smtClean="0"/>
              <a:t>, meaning that it has been reduced to digits, or numbers. The computer stores and reads all data as numbers.</a:t>
            </a:r>
          </a:p>
          <a:p>
            <a:pPr eaLnBrk="1" hangingPunct="1"/>
            <a:r>
              <a:rPr lang="en-US" b="1" smtClean="0"/>
              <a:t>Users:</a:t>
            </a:r>
          </a:p>
          <a:p>
            <a:pPr lvl="1" eaLnBrk="1" hangingPunct="1"/>
            <a:r>
              <a:rPr lang="en-US" smtClean="0"/>
              <a:t>People operating the computer.</a:t>
            </a:r>
          </a:p>
          <a:p>
            <a:pPr lvl="1" eaLnBrk="1" hangingPunct="1"/>
            <a:r>
              <a:rPr lang="en-US" smtClean="0"/>
              <a:t>Tell the computer what to do.</a:t>
            </a:r>
          </a:p>
          <a:p>
            <a:pPr eaLnBrk="1" hangingPunct="1"/>
            <a:endParaRPr lang="en-US" b="1" smtClean="0"/>
          </a:p>
          <a:p>
            <a:pPr lvl="1"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Computer Hardware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E4FD3-95F2-4E22-B32B-C954C6F516C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86800" cy="5410200"/>
          </a:xfrm>
        </p:spPr>
        <p:txBody>
          <a:bodyPr/>
          <a:lstStyle/>
          <a:p>
            <a:pPr eaLnBrk="1" hangingPunct="1"/>
            <a:r>
              <a:rPr lang="en-US" smtClean="0"/>
              <a:t>A computer’s hardware devices falls into one of the four categories;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Processor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Memory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Input and Output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Storage</a:t>
            </a:r>
          </a:p>
        </p:txBody>
      </p:sp>
      <p:pic>
        <p:nvPicPr>
          <p:cNvPr id="31750" name="Picture 5" descr="D:\My Documents\!books\norton im\chapter1\hardwar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6850" y="1752600"/>
            <a:ext cx="49085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Preview and Objectives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Computers</a:t>
            </a:r>
            <a:endParaRPr lang="en-US" dirty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BA9F6C66-4B67-47D7-B4CF-D510B6227109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Identify the various parts of a computer system and what each does.</a:t>
            </a:r>
          </a:p>
          <a:p>
            <a:pPr lvl="0"/>
            <a:r>
              <a:rPr lang="en-US" dirty="0" smtClean="0"/>
              <a:t>Identify various Operating Systems.</a:t>
            </a:r>
          </a:p>
          <a:p>
            <a:pPr lvl="0"/>
            <a:r>
              <a:rPr lang="en-US" dirty="0" smtClean="0"/>
              <a:t>Identify major software applications packages and what they do.</a:t>
            </a:r>
          </a:p>
          <a:p>
            <a:pPr lvl="0"/>
            <a:r>
              <a:rPr lang="en-US" dirty="0" smtClean="0"/>
              <a:t>Know how to use common features of windows and the desktop. </a:t>
            </a:r>
          </a:p>
          <a:p>
            <a:pPr lvl="0"/>
            <a:r>
              <a:rPr lang="en-US" dirty="0" smtClean="0"/>
              <a:t>Know how to organize files and folders using Windows Explorer.</a:t>
            </a:r>
          </a:p>
          <a:p>
            <a:pPr lvl="0"/>
            <a:r>
              <a:rPr lang="en-US" dirty="0" smtClean="0"/>
              <a:t>Be familiar with features common to Windows software.</a:t>
            </a:r>
          </a:p>
          <a:p>
            <a:pPr lvl="0"/>
            <a:r>
              <a:rPr lang="en-US" dirty="0" smtClean="0"/>
              <a:t>Have a working knowledge of Microsoft Office software.</a:t>
            </a:r>
          </a:p>
          <a:p>
            <a:pPr lvl="0"/>
            <a:r>
              <a:rPr lang="en-US" dirty="0" smtClean="0"/>
              <a:t>Use computers in the business workplace and other fields.</a:t>
            </a:r>
          </a:p>
          <a:p>
            <a:pPr lvl="0"/>
            <a:r>
              <a:rPr lang="en-US" dirty="0" smtClean="0"/>
              <a:t>Explain why Information Systems are so important today and how they are transforming organizations and management</a:t>
            </a:r>
          </a:p>
          <a:p>
            <a:pPr lvl="0"/>
            <a:r>
              <a:rPr lang="en-US" dirty="0" smtClean="0"/>
              <a:t>Identify appropriate goals and objectives for organizations.</a:t>
            </a:r>
          </a:p>
          <a:p>
            <a:pPr lvl="0"/>
            <a:r>
              <a:rPr lang="en-US" dirty="0" smtClean="0"/>
              <a:t>Use various positioning frameworks to analyze an organization’s dependence on Information systems.</a:t>
            </a:r>
          </a:p>
          <a:p>
            <a:pPr lvl="0"/>
            <a:r>
              <a:rPr lang="en-US" dirty="0" smtClean="0"/>
              <a:t>Produce /devise an Information Systems plan/strategy for an organization.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Computer Hardware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7BC88-6BC2-4AAA-9643-BE42996ABCA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334000"/>
          </a:xfrm>
        </p:spPr>
        <p:txBody>
          <a:bodyPr/>
          <a:lstStyle/>
          <a:p>
            <a:pPr eaLnBrk="1" hangingPunct="1"/>
            <a:r>
              <a:rPr lang="en-US" b="1" smtClean="0"/>
              <a:t>Processing Devices</a:t>
            </a:r>
          </a:p>
          <a:p>
            <a:pPr lvl="1" eaLnBrk="1" hangingPunct="1"/>
            <a:r>
              <a:rPr lang="en-US" smtClean="0"/>
              <a:t>The procedure that transforms raw data into useful information is called </a:t>
            </a:r>
            <a:r>
              <a:rPr lang="en-US" b="1" smtClean="0"/>
              <a:t>processing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/>
              <a:t>processor</a:t>
            </a:r>
            <a:r>
              <a:rPr lang="en-US" smtClean="0"/>
              <a:t> is like the </a:t>
            </a:r>
            <a:r>
              <a:rPr lang="en-US" b="1" smtClean="0"/>
              <a:t>brain</a:t>
            </a:r>
            <a:r>
              <a:rPr lang="en-US" smtClean="0"/>
              <a:t> of the computer.</a:t>
            </a:r>
          </a:p>
          <a:p>
            <a:pPr lvl="1" eaLnBrk="1" hangingPunct="1"/>
            <a:r>
              <a:rPr lang="en-US" smtClean="0"/>
              <a:t>Organizes and carries out instructions from either the user or software.</a:t>
            </a:r>
          </a:p>
          <a:p>
            <a:pPr lvl="1" eaLnBrk="1" hangingPunct="1"/>
            <a:r>
              <a:rPr lang="en-US" smtClean="0"/>
              <a:t>Manipulate the data.</a:t>
            </a:r>
          </a:p>
          <a:p>
            <a:pPr lvl="1" eaLnBrk="1" hangingPunct="1"/>
            <a:r>
              <a:rPr lang="en-US" smtClean="0"/>
              <a:t>Most computers have several processors.</a:t>
            </a:r>
          </a:p>
          <a:p>
            <a:pPr lvl="1" eaLnBrk="1" hangingPunct="1"/>
            <a:r>
              <a:rPr lang="en-US" smtClean="0"/>
              <a:t>Central Processing Unit (CPU) refers to a computer’s processor.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Computer Hardware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BAB0E-81F1-45C3-9371-9773B2B8FCC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5626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Memory devices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Memory is made up of one or more sets of chips that  Store data or program instructions either temporarily or permanently. Memory is divided into two types: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b="1" dirty="0" smtClean="0"/>
              <a:t>Random Access Memory (RAM)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RAM holds data and program instructions temporarily while the CPU works with them.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RAM is volatile, meaning it holds data only when the power is on. When the power is off, RAM's contents are lost.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The  “random” in RAM implies that any portion of RAM can be accessed at anytime. This helps make RAM very fast.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More RAM results in a faster system.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Computer Hardware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19136-454C-4C81-B552-FFF65DD9596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 startAt="2"/>
              <a:defRPr/>
            </a:pPr>
            <a:r>
              <a:rPr lang="en-US" b="1" dirty="0" smtClean="0"/>
              <a:t>Read Only Memory (ROM)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Permanent storage of programs. 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ROM is called non-volatile memory because it never loses its contents.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Holds instructions that the computer needs to operate.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Memory is measured in terms of: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Kilobyte (KB)  - 1,000 bytes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Megabyte (MB) - 1,000,000 bytes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Gigabyte (GB) - 1,000,000,000 bytes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Terabyte (TB) - 1,000,000,000,000 bytes.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Position of RAM and ROM on the </a:t>
            </a:r>
            <a:r>
              <a:rPr lang="en-US" dirty="0" err="1" smtClean="0"/>
              <a:t>MotherBoard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D3DAB-2FF8-41ED-860A-B1EC89330B5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35845" name="Picture 1028" descr="factor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1447800"/>
            <a:ext cx="7391400" cy="4724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Computer Hardware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0ACE1-1259-4E0A-A014-14B3F47A6333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5410200"/>
          </a:xfrm>
        </p:spPr>
        <p:txBody>
          <a:bodyPr/>
          <a:lstStyle/>
          <a:p>
            <a:pPr eaLnBrk="1" hangingPunct="1"/>
            <a:r>
              <a:rPr lang="en-US" b="1" dirty="0" smtClean="0"/>
              <a:t>Input and Output Devices</a:t>
            </a:r>
          </a:p>
          <a:p>
            <a:pPr lvl="1" eaLnBrk="1" hangingPunct="1"/>
            <a:r>
              <a:rPr lang="en-US" b="1" dirty="0" smtClean="0"/>
              <a:t>Input devices </a:t>
            </a:r>
            <a:r>
              <a:rPr lang="en-US" dirty="0" smtClean="0"/>
              <a:t>accept data and instructions from the user or from another computer system.</a:t>
            </a:r>
          </a:p>
          <a:p>
            <a:pPr lvl="1" eaLnBrk="1" hangingPunct="1"/>
            <a:r>
              <a:rPr lang="en-US" b="1" dirty="0" smtClean="0"/>
              <a:t>Output devices </a:t>
            </a:r>
            <a:r>
              <a:rPr lang="en-US" dirty="0" smtClean="0"/>
              <a:t>return processed data to the user or to another computer system.</a:t>
            </a:r>
          </a:p>
          <a:p>
            <a:pPr lvl="1" eaLnBrk="1" hangingPunct="1"/>
            <a:r>
              <a:rPr lang="en-US" dirty="0" smtClean="0"/>
              <a:t>Input devices include: keyboard, mouse, scanner, digital camera, microphone etc.</a:t>
            </a:r>
          </a:p>
          <a:p>
            <a:pPr lvl="1" eaLnBrk="1" hangingPunct="1"/>
            <a:r>
              <a:rPr lang="en-US" dirty="0" smtClean="0"/>
              <a:t>Output devices include: monitor, printer, stereo speakers, headphones etc.</a:t>
            </a:r>
          </a:p>
          <a:p>
            <a:pPr eaLnBrk="1" hangingPunct="1"/>
            <a:r>
              <a:rPr lang="en-US" b="1" dirty="0" smtClean="0"/>
              <a:t>Communications devices </a:t>
            </a:r>
            <a:r>
              <a:rPr lang="en-US" dirty="0" smtClean="0"/>
              <a:t>(such as modems and network interface cards) perform both input and output, allowing computers to share information.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Computer Hardware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72C56-E332-4769-8490-BE45A20F5D5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5626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Storage Devices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The purpose of storage is to hold data permanently, even when the computer is turned off.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Storage devices hold data not currently being used by the CPU. 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Data is commonly stored on a magnetic or optical disk.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A </a:t>
            </a:r>
            <a:r>
              <a:rPr lang="en-US" sz="2600" b="1" dirty="0" smtClean="0"/>
              <a:t>disk drive </a:t>
            </a:r>
            <a:r>
              <a:rPr lang="en-US" sz="2600" dirty="0" smtClean="0"/>
              <a:t>is a device that reads data from and writes data to a disk. Most new computers feature a floppy disk drive, a hard disk drive, and an optical disk drive.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The most common optical storage devices are CDROM and DVD-ROM drives.</a:t>
            </a:r>
            <a:endParaRPr lang="en-US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Software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BEAAF-D105-42DB-9451-348E99D4078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5334000"/>
          </a:xfrm>
        </p:spPr>
        <p:txBody>
          <a:bodyPr/>
          <a:lstStyle/>
          <a:p>
            <a:pPr eaLnBrk="1" hangingPunct="1"/>
            <a:r>
              <a:rPr lang="en-US" b="1" dirty="0" smtClean="0"/>
              <a:t>Software</a:t>
            </a:r>
            <a:r>
              <a:rPr lang="en-US" dirty="0" smtClean="0"/>
              <a:t> is a set of instructions that drive a computer to perform specific tasks.</a:t>
            </a:r>
          </a:p>
          <a:p>
            <a:pPr eaLnBrk="1" hangingPunct="1"/>
            <a:r>
              <a:rPr lang="en-US" dirty="0" smtClean="0"/>
              <a:t>These instructions tell the machine’s physical components what to do.</a:t>
            </a:r>
          </a:p>
          <a:p>
            <a:pPr eaLnBrk="1" hangingPunct="1"/>
            <a:r>
              <a:rPr lang="en-US" dirty="0" smtClean="0"/>
              <a:t>A set of instructions is often called a </a:t>
            </a:r>
            <a:r>
              <a:rPr lang="en-US" b="1" dirty="0" smtClean="0"/>
              <a:t>program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When a computer is using a particular program, it is said to be</a:t>
            </a:r>
            <a:r>
              <a:rPr lang="en-US" b="1" dirty="0" smtClean="0"/>
              <a:t> running </a:t>
            </a:r>
            <a:r>
              <a:rPr lang="en-US" dirty="0" smtClean="0"/>
              <a:t>or </a:t>
            </a:r>
            <a:r>
              <a:rPr lang="en-US" b="1" dirty="0" smtClean="0"/>
              <a:t>executing</a:t>
            </a:r>
            <a:r>
              <a:rPr lang="en-US" dirty="0" smtClean="0"/>
              <a:t> the program.</a:t>
            </a:r>
          </a:p>
          <a:p>
            <a:pPr eaLnBrk="1" hangingPunct="1"/>
            <a:r>
              <a:rPr lang="en-US" dirty="0" smtClean="0"/>
              <a:t>The two most common types of programs are </a:t>
            </a:r>
            <a:r>
              <a:rPr lang="en-US" b="1" dirty="0" smtClean="0"/>
              <a:t>system software</a:t>
            </a:r>
            <a:r>
              <a:rPr lang="en-US" dirty="0" smtClean="0"/>
              <a:t> and </a:t>
            </a:r>
            <a:r>
              <a:rPr lang="en-US" b="1" dirty="0" smtClean="0"/>
              <a:t>application software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Software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D6EB8-42B0-444B-BDFE-AB54F92AED1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486400"/>
          </a:xfrm>
        </p:spPr>
        <p:txBody>
          <a:bodyPr>
            <a:normAutofit lnSpcReduction="10000"/>
          </a:bodyPr>
          <a:lstStyle/>
          <a:p>
            <a:pPr marL="514350" lvl="1" indent="-5143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800" b="1" dirty="0" smtClean="0"/>
              <a:t>System software</a:t>
            </a:r>
            <a:r>
              <a:rPr lang="en-US" sz="2800" dirty="0" smtClean="0"/>
              <a:t>: Is any program that controls the computer’s hardware or that can be used to maintain the computer in some way so that it runs more efficiently.</a:t>
            </a:r>
          </a:p>
          <a:p>
            <a:pPr marL="514350" lvl="1" indent="-514350" algn="just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System Software provides a platform for running </a:t>
            </a:r>
            <a:r>
              <a:rPr lang="en-US" sz="2800" b="1" dirty="0" smtClean="0"/>
              <a:t>application software</a:t>
            </a:r>
            <a:r>
              <a:rPr lang="en-US" sz="28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There are three basic types of system software: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An </a:t>
            </a:r>
            <a:r>
              <a:rPr lang="en-US" sz="2800" b="1" dirty="0" smtClean="0"/>
              <a:t>operating system </a:t>
            </a:r>
            <a:r>
              <a:rPr lang="en-US" sz="2800" dirty="0" smtClean="0"/>
              <a:t>tells the computer how to use its own components. All computers require an operating system.</a:t>
            </a:r>
          </a:p>
          <a:p>
            <a:pPr marL="1133856" lvl="2" algn="just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/>
              <a:t>The OS tells the computer how to interact with the user and its own devices.</a:t>
            </a:r>
          </a:p>
          <a:p>
            <a:pPr marL="1133856" lvl="2" algn="just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/>
              <a:t>Examples of operating systems include Windows, Macintosh operating system and Linux.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Software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12344-FBD9-4EA9-9D8E-C5DFFA3A148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 marL="971550" lvl="1" indent="-514350" eaLnBrk="1" hangingPunct="1">
              <a:buFont typeface="Calibri" pitchFamily="34" charset="0"/>
              <a:buAutoNum type="alphaLcParenR" startAt="2"/>
            </a:pPr>
            <a:r>
              <a:rPr lang="en-US" sz="2600" dirty="0" smtClean="0"/>
              <a:t>A </a:t>
            </a:r>
            <a:r>
              <a:rPr lang="en-US" sz="2600" b="1" dirty="0" smtClean="0"/>
              <a:t>network operating system </a:t>
            </a:r>
            <a:r>
              <a:rPr lang="en-US" sz="2600" dirty="0" smtClean="0"/>
              <a:t>allows computers to communicate and share data across a network while controlling network operations and overseeing the network’s security. Example is Windows server 2003.</a:t>
            </a:r>
          </a:p>
          <a:p>
            <a:pPr marL="971550" lvl="1" indent="-514350" eaLnBrk="1" hangingPunct="1">
              <a:buFont typeface="Calibri" pitchFamily="34" charset="0"/>
              <a:buAutoNum type="alphaLcParenR" startAt="2"/>
            </a:pPr>
            <a:r>
              <a:rPr lang="en-US" sz="2600" dirty="0" smtClean="0"/>
              <a:t>A </a:t>
            </a:r>
            <a:r>
              <a:rPr lang="en-US" sz="2600" b="1" dirty="0" smtClean="0"/>
              <a:t>utility </a:t>
            </a:r>
            <a:r>
              <a:rPr lang="en-US" sz="2600" dirty="0" smtClean="0"/>
              <a:t>is a program that makes the computer system easier to use or performs highly specialized functions. </a:t>
            </a:r>
          </a:p>
          <a:p>
            <a:pPr marL="1371600" lvl="2" indent="-514350" eaLnBrk="1" hangingPunct="1"/>
            <a:r>
              <a:rPr lang="en-US" sz="2600" dirty="0" smtClean="0"/>
              <a:t>Utilities are used to manage disks, troubleshoot hardware problems, and perform other tasks that the operating system itself may not be able to do. For example a Symantec antivirus, Partition Magic </a:t>
            </a:r>
            <a:r>
              <a:rPr lang="en-US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Software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9B3BE-6702-4DC4-B9F5-51FB41860935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alibri" pitchFamily="34" charset="0"/>
              <a:buAutoNum type="arabicParenR" startAt="2"/>
              <a:defRPr/>
            </a:pPr>
            <a:r>
              <a:rPr lang="en-US" b="1" dirty="0" smtClean="0"/>
              <a:t>Application Software:</a:t>
            </a:r>
            <a:r>
              <a:rPr lang="en-US" dirty="0" smtClean="0"/>
              <a:t> Tells the computer how to accomplish specific tasks, such as word processing or drawing, for the user.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Some of the major categories of these applications include: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Word processing software for creating text-based documents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Spreadsheets for creating numeric-based documents such as budgets.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Presentation programs for creating and presenting electronic slide shows.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Graphics  programs for designing illustrations or manipulating photographs, movies etc.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Database management software for building and manipulating large sets of data such as names, addresses etc.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a computer</a:t>
            </a:r>
            <a:endParaRPr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A151F317-89EF-4B3C-AC7E-6B9436CCAF0B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8006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By definition, a computer is an </a:t>
            </a:r>
            <a:r>
              <a:rPr lang="en-US" b="1" dirty="0" smtClean="0"/>
              <a:t>electronic device</a:t>
            </a:r>
            <a:r>
              <a:rPr lang="en-US" dirty="0" smtClean="0"/>
              <a:t> that inputs data, processes data(converting it into information that is useful to people) outputs and stores information.</a:t>
            </a:r>
          </a:p>
          <a:p>
            <a:pPr algn="just" eaLnBrk="1" hangingPunct="1"/>
            <a:r>
              <a:rPr lang="en-US" dirty="0" smtClean="0"/>
              <a:t>Computers are controlled by programmed instructions that transform the data into meaningful information. </a:t>
            </a:r>
          </a:p>
          <a:p>
            <a:pPr algn="just" eaLnBrk="1" hangingPunct="1"/>
            <a:r>
              <a:rPr lang="en-US" dirty="0" smtClean="0"/>
              <a:t>Generally a Computer is a </a:t>
            </a:r>
            <a:r>
              <a:rPr lang="en-US" b="1" dirty="0" smtClean="0"/>
              <a:t>device</a:t>
            </a:r>
            <a:r>
              <a:rPr lang="en-US" dirty="0" smtClean="0"/>
              <a:t> that accepts </a:t>
            </a:r>
            <a:r>
              <a:rPr lang="en-US" b="1" dirty="0" smtClean="0"/>
              <a:t>input</a:t>
            </a:r>
            <a:r>
              <a:rPr lang="en-US" dirty="0" smtClean="0"/>
              <a:t>, </a:t>
            </a:r>
            <a:r>
              <a:rPr lang="en-US" b="1" dirty="0" smtClean="0"/>
              <a:t>processes </a:t>
            </a:r>
            <a:r>
              <a:rPr lang="en-US" dirty="0" smtClean="0"/>
              <a:t>it,</a:t>
            </a:r>
            <a:r>
              <a:rPr lang="en-US" b="1" dirty="0" smtClean="0"/>
              <a:t> stores </a:t>
            </a:r>
            <a:r>
              <a:rPr lang="en-US" dirty="0" smtClean="0"/>
              <a:t>data, and produces </a:t>
            </a:r>
            <a:r>
              <a:rPr lang="en-US" b="1" dirty="0" smtClean="0"/>
              <a:t>output</a:t>
            </a:r>
            <a:r>
              <a:rPr lang="en-US" dirty="0" smtClean="0"/>
              <a:t>.</a:t>
            </a:r>
          </a:p>
          <a:p>
            <a:pPr algn="just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and Information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09D0E739-4195-4582-8AC2-839C07884260}" type="slidenum">
              <a:rPr lang="en-US" sz="1400" smtClean="0">
                <a:solidFill>
                  <a:schemeClr val="tx1"/>
                </a:solidFill>
              </a:rPr>
              <a:pPr/>
              <a:t>30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838200"/>
            <a:ext cx="8534400" cy="56388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Data</a:t>
            </a:r>
            <a:r>
              <a:rPr lang="en-US" dirty="0" smtClean="0"/>
              <a:t> are the words, numbers, symbols and graphics that describe people, events, things, and ideas.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Data becomes information when it is used as the basis for initiating some action or for making a decision.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Information</a:t>
            </a:r>
            <a:r>
              <a:rPr lang="en-US" dirty="0" smtClean="0"/>
              <a:t> are the words, numbers, and graphics used as the basis for human actions and decisions.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 set of data that has been given a name is called a file.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 file that a user can open and use is called </a:t>
            </a:r>
            <a:r>
              <a:rPr lang="en-US" b="1" dirty="0" smtClean="0"/>
              <a:t>document</a:t>
            </a:r>
            <a:r>
              <a:rPr lang="en-US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</a:t>
            </a:r>
            <a:r>
              <a:rPr lang="en-US" b="1" dirty="0" smtClean="0"/>
              <a:t> folder </a:t>
            </a:r>
            <a:r>
              <a:rPr lang="en-US" dirty="0" smtClean="0"/>
              <a:t>is a place where groups of computer files and other folders can be kept and organized.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D3206C25-2B1E-47D9-A3DD-64E20A3720FC}" type="slidenum">
              <a:rPr lang="en-US" sz="1400" smtClean="0">
                <a:solidFill>
                  <a:schemeClr val="tx1"/>
                </a:solidFill>
              </a:rPr>
              <a:pPr/>
              <a:t>31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65539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381000" y="990600"/>
            <a:ext cx="84582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file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 named collection of data, stored on a storage medium such as a hard disk.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There are two types of </a:t>
            </a:r>
            <a:r>
              <a:rPr lang="en-US" b="1" dirty="0" smtClean="0"/>
              <a:t>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Data files </a:t>
            </a:r>
            <a:r>
              <a:rPr lang="en-US" dirty="0" smtClean="0"/>
              <a:t>contains text, images, or other data that can be used by a program.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Executable files </a:t>
            </a:r>
            <a:r>
              <a:rPr lang="en-US" dirty="0" smtClean="0"/>
              <a:t>contains programs or instructions that tell the computer how to perform a task.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Filename extensions </a:t>
            </a:r>
            <a:r>
              <a:rPr lang="en-US" dirty="0" smtClean="0"/>
              <a:t>describe a file’s contents.  For example Executable files usually end in .exe, word files end in .doc, adobe acrobat documents end in .</a:t>
            </a:r>
            <a:r>
              <a:rPr lang="en-US" dirty="0" err="1" smtClean="0"/>
              <a:t>pdf</a:t>
            </a:r>
            <a:r>
              <a:rPr lang="en-US" dirty="0" smtClean="0"/>
              <a:t> etc.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 lIns="81272" tIns="40636" rIns="81272" bIns="40636"/>
          <a:lstStyle/>
          <a:p>
            <a:pPr>
              <a:defRPr/>
            </a:pPr>
            <a:r>
              <a:rPr lang="en-US" smtClean="0"/>
              <a:t>Extensions and Formats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610600" cy="5178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A filename might be followed by a </a:t>
            </a:r>
            <a:r>
              <a:rPr lang="en-US" b="1" smtClean="0"/>
              <a:t>filename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smtClean="0"/>
              <a:t>extension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smtClean="0"/>
              <a:t>that further describes the file contents.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Word files end in </a:t>
            </a:r>
            <a:r>
              <a:rPr lang="en-US" b="1" smtClean="0"/>
              <a:t>.doc</a:t>
            </a:r>
            <a:endParaRPr lang="en-US" smtClean="0"/>
          </a:p>
          <a:p>
            <a:pPr lvl="1">
              <a:lnSpc>
                <a:spcPct val="80000"/>
              </a:lnSpc>
            </a:pPr>
            <a:r>
              <a:rPr lang="en-US" smtClean="0"/>
              <a:t>Excel files end in </a:t>
            </a:r>
            <a:r>
              <a:rPr lang="en-US" b="1" smtClean="0"/>
              <a:t>.xls</a:t>
            </a: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The </a:t>
            </a:r>
            <a:r>
              <a:rPr lang="en-US" b="1" smtClean="0"/>
              <a:t>file format </a:t>
            </a:r>
            <a:r>
              <a:rPr lang="en-US" smtClean="0"/>
              <a:t>is the arrangement of data in a file and the coding scheme that is used to represent the data.</a:t>
            </a:r>
          </a:p>
          <a:p>
            <a:pPr>
              <a:lnSpc>
                <a:spcPct val="80000"/>
              </a:lnSpc>
            </a:pPr>
            <a:r>
              <a:rPr lang="en-US" smtClean="0"/>
              <a:t>The </a:t>
            </a:r>
            <a:r>
              <a:rPr lang="en-US" b="1" smtClean="0"/>
              <a:t>native file format </a:t>
            </a:r>
            <a:r>
              <a:rPr lang="en-US" smtClean="0"/>
              <a:t>is the format that is saved by the application that created it.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0D236-0837-41AF-A2E6-359EEAB9477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 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BE33B-46FF-447D-8B88-E4C4D1C9F2A3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50179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135563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alibri" pitchFamily="34" charset="0"/>
              <a:buAutoNum type="arabicPeriod"/>
              <a:defRPr/>
            </a:pPr>
            <a:r>
              <a:rPr lang="en-US" sz="3000" dirty="0" smtClean="0"/>
              <a:t>Discuss the history and evolution of computers. (maximum. 3 pages).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Font typeface="Calibri" pitchFamily="34" charset="0"/>
              <a:buAutoNum type="arabicPeriod"/>
              <a:defRPr/>
            </a:pPr>
            <a:r>
              <a:rPr lang="en-US" sz="3000" dirty="0" smtClean="0"/>
              <a:t>Computers are used more extensively than ever for tasks such as banking, investing, shopping and communicating. Do you see this trend as having a positive or a negative impact on our society and economy? Give reasons to support your answer</a:t>
            </a:r>
            <a:r>
              <a:rPr lang="en-US" sz="3000" dirty="0"/>
              <a:t>. (maximum. </a:t>
            </a:r>
            <a:r>
              <a:rPr lang="en-US" sz="3000"/>
              <a:t>3 pages).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alibri" pitchFamily="34" charset="0"/>
              <a:buAutoNum type="arabicPeriod"/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Processing Cycle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92A44-A464-41DC-9B66-8C2F69E3CB6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5334000"/>
          </a:xfrm>
        </p:spPr>
        <p:txBody>
          <a:bodyPr/>
          <a:lstStyle/>
          <a:p>
            <a:pPr eaLnBrk="1" hangingPunct="1"/>
            <a:r>
              <a:rPr lang="en-US" smtClean="0"/>
              <a:t>Steps followed to process data</a:t>
            </a:r>
          </a:p>
          <a:p>
            <a:pPr lvl="1" eaLnBrk="1" hangingPunct="1"/>
            <a:r>
              <a:rPr lang="en-US" smtClean="0"/>
              <a:t>Input</a:t>
            </a:r>
          </a:p>
          <a:p>
            <a:pPr lvl="1" eaLnBrk="1" hangingPunct="1"/>
            <a:r>
              <a:rPr lang="en-US" smtClean="0"/>
              <a:t>Processing</a:t>
            </a:r>
          </a:p>
          <a:p>
            <a:pPr lvl="1" eaLnBrk="1" hangingPunct="1"/>
            <a:r>
              <a:rPr lang="en-US" smtClean="0"/>
              <a:t>Output</a:t>
            </a:r>
          </a:p>
          <a:p>
            <a:pPr lvl="1" eaLnBrk="1" hangingPunct="1"/>
            <a:r>
              <a:rPr lang="en-US" smtClean="0"/>
              <a:t>Storage	</a:t>
            </a:r>
          </a:p>
          <a:p>
            <a:pPr eaLnBrk="1" hangingPunct="1"/>
            <a:endParaRPr lang="en-US" smtClean="0"/>
          </a:p>
        </p:txBody>
      </p:sp>
      <p:pic>
        <p:nvPicPr>
          <p:cNvPr id="9222" name="Picture 4" descr="D:\My Documents\!books\norton im\chapter1\processing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600200"/>
            <a:ext cx="541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5BE324FB-9A3D-4F69-942C-2B7D0539C347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/>
              <a:t>Input</a:t>
            </a:r>
            <a:r>
              <a:rPr lang="en-US" smtClean="0"/>
              <a:t>: Information provided to the computer by a person, the environment, or another computer.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	Examples of </a:t>
            </a:r>
            <a:r>
              <a:rPr lang="en-US" b="1" smtClean="0"/>
              <a:t>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words and symbols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pictures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audio signals from a microphone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signals from another computer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temperature, speed, pressures, etc. from sensors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B891EDFD-E36A-4451-B5C7-86E9E3AB7DA2}" type="slidenum">
              <a:rPr lang="en-US" sz="1400" smtClean="0">
                <a:solidFill>
                  <a:schemeClr val="tx1"/>
                </a:solidFill>
              </a:rPr>
              <a:pPr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066800"/>
            <a:ext cx="8534400" cy="5257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b="1" dirty="0" smtClean="0"/>
              <a:t>Processing</a:t>
            </a:r>
            <a:r>
              <a:rPr lang="en-US" dirty="0" smtClean="0"/>
              <a:t> - manipulation of data.</a:t>
            </a:r>
          </a:p>
          <a:p>
            <a:pPr marL="640080" lvl="1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b="1" dirty="0" smtClean="0"/>
              <a:t>Data</a:t>
            </a:r>
            <a:r>
              <a:rPr lang="en-US" dirty="0" smtClean="0"/>
              <a:t> </a:t>
            </a:r>
            <a:r>
              <a:rPr lang="en-US" dirty="0"/>
              <a:t>are symbols that represent raw </a:t>
            </a:r>
            <a:r>
              <a:rPr lang="en-US" dirty="0" smtClean="0"/>
              <a:t>facts</a:t>
            </a:r>
            <a:r>
              <a:rPr lang="en-US" dirty="0"/>
              <a:t>,  objects, and </a:t>
            </a:r>
            <a:r>
              <a:rPr lang="en-US" dirty="0" smtClean="0"/>
              <a:t>ideas about </a:t>
            </a:r>
            <a:r>
              <a:rPr lang="en-US" dirty="0"/>
              <a:t>people, places, events, and things that are of importance in an organization</a:t>
            </a:r>
            <a:r>
              <a:rPr lang="en-US" dirty="0" smtClean="0"/>
              <a:t>.</a:t>
            </a:r>
          </a:p>
          <a:p>
            <a:pPr marL="640080" lvl="1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A </a:t>
            </a:r>
            <a:r>
              <a:rPr lang="en-US" b="1" dirty="0" smtClean="0"/>
              <a:t>computer program </a:t>
            </a:r>
            <a:r>
              <a:rPr lang="en-US" dirty="0" smtClean="0"/>
              <a:t>or </a:t>
            </a:r>
            <a:r>
              <a:rPr lang="en-US" b="1" dirty="0" smtClean="0"/>
              <a:t>software</a:t>
            </a:r>
            <a:r>
              <a:rPr lang="en-US" dirty="0" smtClean="0"/>
              <a:t> is </a:t>
            </a:r>
            <a:r>
              <a:rPr lang="en-US" dirty="0"/>
              <a:t>a</a:t>
            </a:r>
            <a:r>
              <a:rPr lang="en-US" dirty="0" smtClean="0"/>
              <a:t> series of instructions that tell a computer how to carry out a processing task.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Examples of </a:t>
            </a:r>
            <a:r>
              <a:rPr lang="en-US" b="1" dirty="0" smtClean="0"/>
              <a:t>Processing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Arithmetic calculations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Sorting a list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Modifying pictures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Drawing graphs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1CBAEFED-7A18-4531-B6F2-7C4D8AE0EA99}" type="slidenum">
              <a:rPr lang="en-US" sz="1400" smtClean="0">
                <a:solidFill>
                  <a:schemeClr val="tx1"/>
                </a:solidFill>
              </a:rPr>
              <a:pPr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066800"/>
            <a:ext cx="8763000" cy="5257800"/>
          </a:xfrm>
        </p:spPr>
        <p:txBody>
          <a:bodyPr/>
          <a:lstStyle/>
          <a:p>
            <a:pPr eaLnBrk="1" hangingPunct="1"/>
            <a:r>
              <a:rPr lang="en-US" b="1" smtClean="0"/>
              <a:t>Output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- the result  produced by a computer after processing the data.</a:t>
            </a:r>
          </a:p>
          <a:p>
            <a:pPr eaLnBrk="1" hangingPunct="1"/>
            <a:r>
              <a:rPr lang="en-US" b="1" smtClean="0"/>
              <a:t>Output device </a:t>
            </a:r>
            <a:r>
              <a:rPr lang="en-US" smtClean="0"/>
              <a:t>–displays, prints, or transmits the results after processing.</a:t>
            </a:r>
          </a:p>
          <a:p>
            <a:pPr eaLnBrk="1" hangingPunct="1"/>
            <a:r>
              <a:rPr lang="en-US" smtClean="0"/>
              <a:t>Examples of </a:t>
            </a:r>
            <a:r>
              <a:rPr lang="en-US" b="1" smtClean="0"/>
              <a:t>Output</a:t>
            </a:r>
          </a:p>
          <a:p>
            <a:pPr lvl="1" eaLnBrk="1" hangingPunct="1"/>
            <a:r>
              <a:rPr lang="en-US" smtClean="0"/>
              <a:t>images on a monitor</a:t>
            </a:r>
          </a:p>
          <a:p>
            <a:pPr lvl="1" eaLnBrk="1" hangingPunct="1"/>
            <a:r>
              <a:rPr lang="en-US" smtClean="0"/>
              <a:t>printed documents</a:t>
            </a:r>
          </a:p>
          <a:p>
            <a:pPr lvl="1" eaLnBrk="1" hangingPunct="1"/>
            <a:r>
              <a:rPr lang="en-US" smtClean="0"/>
              <a:t>sounds</a:t>
            </a:r>
          </a:p>
          <a:p>
            <a:pPr lvl="1" eaLnBrk="1" hangingPunct="1"/>
            <a:r>
              <a:rPr lang="en-US" smtClean="0"/>
              <a:t>signals to device controllers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 and Storage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 dirty="0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829D7740-D8DE-4E66-884D-498C2C30D0DD}" type="slidenum">
              <a:rPr lang="en-US" sz="1400" smtClean="0">
                <a:solidFill>
                  <a:schemeClr val="tx1"/>
                </a:solidFill>
              </a:rPr>
              <a:pPr/>
              <a:t>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dirty="0" smtClean="0"/>
              <a:t>Memory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  the area of a computer that temporarily holds data that is being processed or waiting to be processed, stored, or output.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b="1" dirty="0" smtClean="0"/>
              <a:t>Storage</a:t>
            </a:r>
            <a:r>
              <a:rPr lang="en-US" dirty="0" smtClean="0"/>
              <a:t> -  The area where data can be left on a permanent basis while it is not needed for processing.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 of </a:t>
            </a:r>
            <a:r>
              <a:rPr lang="en-US" b="1" dirty="0" smtClean="0"/>
              <a:t>Storage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magnetic disks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CD-ROM (Compact Disk Read-Only Memory)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magnetic tapes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Flash disk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Memory card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Floppy disk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6838"/>
            <a:ext cx="8686800" cy="1412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and Home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 of Computers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5105400" cy="48768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Computers allow people with disabilities to do normal activities.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mtClean="0"/>
              <a:t>Shopping online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mtClean="0"/>
              <a:t>Playing games with other people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mtClean="0"/>
              <a:t>Work from home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mtClean="0"/>
              <a:t>Entertainment such as listening to music, watching videos etc.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mtClean="0"/>
              <a:t>Enable communication through the use of (electronic mails) e-mails , chats etc. </a:t>
            </a:r>
          </a:p>
        </p:txBody>
      </p:sp>
      <p:pic>
        <p:nvPicPr>
          <p:cNvPr id="34822" name="Picture 6" descr="MCj0355051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9800" y="1905000"/>
            <a:ext cx="2497138" cy="3163888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Computers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4D454-10C0-4644-8DE2-1F1A88059D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2773</TotalTime>
  <Words>2538</Words>
  <Application>Microsoft Office PowerPoint</Application>
  <PresentationFormat>On-screen Show (4:3)</PresentationFormat>
  <Paragraphs>387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Franklin Gothic Book</vt:lpstr>
      <vt:lpstr>Monotype Sorts</vt:lpstr>
      <vt:lpstr>Perpetua</vt:lpstr>
      <vt:lpstr>Times New Roman</vt:lpstr>
      <vt:lpstr>Wingdings</vt:lpstr>
      <vt:lpstr>Wingdings 2</vt:lpstr>
      <vt:lpstr>Equity</vt:lpstr>
      <vt:lpstr>Clip</vt:lpstr>
      <vt:lpstr>CHAPTER 1:   Introducing Computer Systems </vt:lpstr>
      <vt:lpstr>Preview and Objectives</vt:lpstr>
      <vt:lpstr>Definition of a computer</vt:lpstr>
      <vt:lpstr>Information Processing Cycle</vt:lpstr>
      <vt:lpstr>Input</vt:lpstr>
      <vt:lpstr>Processing</vt:lpstr>
      <vt:lpstr>Output</vt:lpstr>
      <vt:lpstr>Memory and Storage</vt:lpstr>
      <vt:lpstr>Personal and Home Uses of Computers</vt:lpstr>
      <vt:lpstr>Business Uses of Computers</vt:lpstr>
      <vt:lpstr>Educational Uses of Computers</vt:lpstr>
      <vt:lpstr>Parts of a Computer System</vt:lpstr>
      <vt:lpstr>Parts of a Computer System</vt:lpstr>
      <vt:lpstr>Computer Hardware Components</vt:lpstr>
      <vt:lpstr>Other hardware components</vt:lpstr>
      <vt:lpstr>Peripherals</vt:lpstr>
      <vt:lpstr>Parts of a Computer System</vt:lpstr>
      <vt:lpstr>Parts of a Computer System</vt:lpstr>
      <vt:lpstr>Essential Computer Hardware</vt:lpstr>
      <vt:lpstr>Essential Computer Hardware</vt:lpstr>
      <vt:lpstr>Essential Computer Hardware</vt:lpstr>
      <vt:lpstr>Essential Computer Hardware</vt:lpstr>
      <vt:lpstr>Position of RAM and ROM on the MotherBoard</vt:lpstr>
      <vt:lpstr>Essential Computer Hardware</vt:lpstr>
      <vt:lpstr>Essential Computer Hardware</vt:lpstr>
      <vt:lpstr>Computer Software</vt:lpstr>
      <vt:lpstr>Computer Software</vt:lpstr>
      <vt:lpstr>Computer Software</vt:lpstr>
      <vt:lpstr>Computer Software</vt:lpstr>
      <vt:lpstr>Data and Information</vt:lpstr>
      <vt:lpstr>Files</vt:lpstr>
      <vt:lpstr>Extensions and Formats</vt:lpstr>
      <vt:lpstr>Assignment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Computers: Essential Concepts</dc:title>
  <dc:creator>ABU</dc:creator>
  <cp:lastModifiedBy>Dipak Choudhury</cp:lastModifiedBy>
  <cp:revision>355</cp:revision>
  <cp:lastPrinted>2000-08-18T22:26:24Z</cp:lastPrinted>
  <dcterms:created xsi:type="dcterms:W3CDTF">1999-08-20T02:18:00Z</dcterms:created>
  <dcterms:modified xsi:type="dcterms:W3CDTF">2020-06-10T09:57:50Z</dcterms:modified>
</cp:coreProperties>
</file>